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6B635-0224-489A-AB23-AA1044C03039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4B5A-83EE-460D-B6FA-A90E5CD8BA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7772400" cy="1196751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/>
              <a:t>ARCHITEKTONICKÁ SOUTĚŽ</a:t>
            </a:r>
            <a:br>
              <a:rPr lang="cs-CZ" sz="4000" b="1" dirty="0" smtClean="0"/>
            </a:br>
            <a:r>
              <a:rPr lang="cs-CZ" sz="4000" b="1" dirty="0" smtClean="0"/>
              <a:t>(soutěž o návrh)</a:t>
            </a:r>
            <a:endParaRPr lang="cs-CZ" sz="40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364360" y="525780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724128" y="510540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noProof="0" dirty="0" smtClean="0"/>
              <a:t>Ondřej Nečaský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Zdeněk</a:t>
            </a:r>
            <a:r>
              <a:rPr kumimoji="0" lang="cs-CZ" sz="2800" b="0" i="0" u="none" strike="noStrike" kern="120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Strnadel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4211960" y="486916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404664"/>
            <a:ext cx="4283968" cy="26642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Co?</a:t>
            </a:r>
            <a:endParaRPr lang="cs-CZ" sz="28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88840"/>
            <a:ext cx="835292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 smtClean="0"/>
          </a:p>
          <a:p>
            <a:r>
              <a:rPr lang="cs-CZ" sz="2400" b="1" dirty="0" smtClean="0"/>
              <a:t>Je specifické výběrové řízení, které podléhá právnímu řádu ČR , umožňující optimální výběr projektanta na základě široké škály parametrů hodnocení.</a:t>
            </a:r>
          </a:p>
          <a:p>
            <a:endParaRPr lang="cs-CZ" b="1" dirty="0" smtClean="0"/>
          </a:p>
          <a:p>
            <a:r>
              <a:rPr lang="cs-CZ" b="1" dirty="0" smtClean="0"/>
              <a:t> 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4211960" y="486916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404664"/>
            <a:ext cx="4283968" cy="26642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Proč?</a:t>
            </a:r>
            <a:endParaRPr lang="cs-CZ" sz="28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620688"/>
            <a:ext cx="864096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Důležité pro kvalitní stavbu je najít kvalitní řešení a kvalitního projektanta.</a:t>
            </a:r>
          </a:p>
          <a:p>
            <a:endParaRPr lang="cs-CZ" b="1" dirty="0" smtClean="0"/>
          </a:p>
          <a:p>
            <a:r>
              <a:rPr lang="cs-CZ" b="1" dirty="0" smtClean="0"/>
              <a:t>výběrové řízení </a:t>
            </a:r>
            <a:r>
              <a:rPr lang="cs-CZ" dirty="0" smtClean="0"/>
              <a:t>(otevřené řízení, užší řízení, soutěžní dialog, </a:t>
            </a:r>
            <a:r>
              <a:rPr lang="cs-CZ" dirty="0" smtClean="0"/>
              <a:t>jednací </a:t>
            </a:r>
            <a:r>
              <a:rPr lang="cs-CZ" dirty="0" smtClean="0"/>
              <a:t>řízení s uveřejněním, </a:t>
            </a:r>
            <a:r>
              <a:rPr lang="cs-CZ" dirty="0" smtClean="0"/>
              <a:t>zjednodušené </a:t>
            </a:r>
            <a:r>
              <a:rPr lang="cs-CZ" dirty="0" smtClean="0"/>
              <a:t>podlimitní řízení)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cs-CZ" dirty="0" smtClean="0"/>
              <a:t>kritérium nízké ceny za projekt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není záruka kvalitního řešení stavby a finanční nároky na stavbu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 algn="ctr"/>
            <a:r>
              <a:rPr lang="cs-CZ" sz="3200" b="1" dirty="0" smtClean="0"/>
              <a:t>x</a:t>
            </a:r>
          </a:p>
          <a:p>
            <a:endParaRPr lang="cs-CZ" b="1" dirty="0" smtClean="0"/>
          </a:p>
          <a:p>
            <a:r>
              <a:rPr lang="cs-CZ" b="1" dirty="0" smtClean="0"/>
              <a:t> architektonická soutěž  - na ní navazuje jednací řízení bez uveřejnění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kritérium hodnocení je poměr ceny a kvality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investor zná řešení stavby a jeho kvalitu dříve než cenu za projekt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výběr z více různorodých návrhu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nezávislá odborná porota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diskuze ( stanovení soutěžních podmínek – diskuze nad záměrem  - CO CHCEME</a:t>
            </a:r>
          </a:p>
          <a:p>
            <a:r>
              <a:rPr lang="cs-CZ" dirty="0" smtClean="0"/>
              <a:t>	 diskuze nad návrhy)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výstava návrhu – pro veřejnost</a:t>
            </a:r>
          </a:p>
          <a:p>
            <a:endParaRPr lang="cs-CZ" dirty="0" smtClean="0"/>
          </a:p>
          <a:p>
            <a:r>
              <a:rPr lang="cs-CZ" dirty="0" smtClean="0"/>
              <a:t>Architektonickou soutěží již vznikla řada kvalitních děl: vysílač na Ještědu, opera v </a:t>
            </a:r>
            <a:r>
              <a:rPr lang="cs-CZ" dirty="0" smtClean="0"/>
              <a:t>Sydney</a:t>
            </a:r>
            <a:r>
              <a:rPr lang="cs-CZ" dirty="0" smtClean="0"/>
              <a:t>, ..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4211960" y="486916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6624736" cy="8640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Kdo určuje pravidla soutěže</a:t>
            </a:r>
            <a:endParaRPr lang="cs-CZ" sz="32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1124744"/>
            <a:ext cx="4283968" cy="26642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988840"/>
            <a:ext cx="88924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sz="2000" b="1" dirty="0" smtClean="0"/>
              <a:t>Vyhlašovatel soutěže s ohledem na mezinárodně uznávaná pravidla (soutěžní řád české komory architektů, zákon č. 137/2006 Sb., o veřejných zakázkách).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4211960" y="486916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6624736" cy="8640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Průběh architektonické soutěže</a:t>
            </a:r>
            <a:endParaRPr lang="cs-CZ" sz="32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1124744"/>
            <a:ext cx="4283968" cy="26642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052736"/>
            <a:ext cx="864096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b="1" dirty="0" smtClean="0"/>
              <a:t>Příprava soutěže (1-2 měsíce)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Promyslet předmět soutěže a zvolit druh soutěže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Zpravovat koncept soutěžních podmínek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Připravit soutěžní podklady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Sestavit soutěžní porotu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Definitivní znění soutěžních podmínek (schválení regulérnosti ČKA)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Vyhlášení soutěže</a:t>
            </a:r>
          </a:p>
          <a:p>
            <a:pPr marL="457200" indent="-457200"/>
            <a:endParaRPr lang="cs-CZ" sz="2400" b="1" dirty="0" smtClean="0"/>
          </a:p>
          <a:p>
            <a:pPr marL="457200" indent="-457200"/>
            <a:r>
              <a:rPr lang="cs-CZ" sz="2400" b="1" dirty="0" smtClean="0"/>
              <a:t>Zpracování soutěžních návrhu architekty ( 2 měsíce)</a:t>
            </a:r>
          </a:p>
          <a:p>
            <a:pPr marL="457200" indent="-457200"/>
            <a:endParaRPr lang="cs-CZ" sz="2400" b="1" dirty="0" smtClean="0"/>
          </a:p>
          <a:p>
            <a:pPr marL="457200" indent="-457200"/>
            <a:r>
              <a:rPr lang="cs-CZ" sz="2400" b="1" dirty="0" smtClean="0"/>
              <a:t>Přezkoušení a posouzení návrhu  porotou ( 2 dny)</a:t>
            </a:r>
          </a:p>
          <a:p>
            <a:pPr marL="457200" indent="-457200"/>
            <a:endParaRPr lang="cs-CZ" sz="2400" b="1" dirty="0" smtClean="0"/>
          </a:p>
          <a:p>
            <a:pPr marL="457200" indent="-457200"/>
            <a:r>
              <a:rPr lang="cs-CZ" sz="2400" b="1" dirty="0" smtClean="0"/>
              <a:t>Oznámení výsledků soutěže, vyplacení cen</a:t>
            </a:r>
          </a:p>
          <a:p>
            <a:pPr marL="457200" indent="-457200"/>
            <a:endParaRPr lang="cs-CZ" sz="2400" b="1" dirty="0" smtClean="0"/>
          </a:p>
          <a:p>
            <a:pPr marL="457200" indent="-457200"/>
            <a:r>
              <a:rPr lang="cs-CZ" sz="2400" b="1" dirty="0" smtClean="0"/>
              <a:t>Zadání zakázky dle zákona o veřejných zakázkách v jednacím řízení bez uveřejnění</a:t>
            </a:r>
          </a:p>
          <a:p>
            <a:pPr marL="457200" indent="-457200"/>
            <a:endParaRPr lang="cs-CZ" sz="2400" b="1" dirty="0" smtClean="0"/>
          </a:p>
          <a:p>
            <a:pPr marL="457200" indent="-457200"/>
            <a:endParaRPr lang="cs-CZ" sz="2400" b="1" dirty="0" smtClean="0"/>
          </a:p>
          <a:p>
            <a:pPr marL="457200" indent="-457200"/>
            <a:endParaRPr lang="cs-CZ" sz="2000" b="1" dirty="0" smtClean="0"/>
          </a:p>
          <a:p>
            <a:pPr marL="457200" indent="-457200"/>
            <a:endParaRPr lang="cs-CZ" sz="2000" b="1" dirty="0" smtClean="0"/>
          </a:p>
          <a:p>
            <a:pPr marL="457200" indent="-457200"/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4211960" y="4869160"/>
            <a:ext cx="49320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476672"/>
            <a:ext cx="4283968" cy="26642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 smtClean="0"/>
              <a:t>Shrnutí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91680" y="1772816"/>
            <a:ext cx="61206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sz="2400" b="1" dirty="0" smtClean="0"/>
              <a:t>Kvalita stavby  =  Finanční úspora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Kulturní hodnota přetrvávající v budoucnu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Pozitivní působení na okolí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255</Words>
  <Application>Microsoft Office PowerPoint</Application>
  <PresentationFormat>Předvádění na obrazovce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ARCHITEKTONICKÁ SOUTĚŽ (soutěž o návrh)</vt:lpstr>
      <vt:lpstr>Snímek 2</vt:lpstr>
      <vt:lpstr>Snímek 3</vt:lpstr>
      <vt:lpstr>Kdo určuje pravidla soutěže</vt:lpstr>
      <vt:lpstr>Průběh architektonické soutěže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ARCHITEKTONICKÁ SOUTĚŽ</dc:title>
  <dc:creator>zden</dc:creator>
  <cp:lastModifiedBy>Ondřej Nečaský</cp:lastModifiedBy>
  <cp:revision>15</cp:revision>
  <dcterms:created xsi:type="dcterms:W3CDTF">2016-02-22T11:41:07Z</dcterms:created>
  <dcterms:modified xsi:type="dcterms:W3CDTF">2016-02-23T15:44:21Z</dcterms:modified>
</cp:coreProperties>
</file>